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72" r:id="rId2"/>
    <p:sldId id="273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75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274" r:id="rId31"/>
    <p:sldId id="256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</p:sldIdLst>
  <p:sldSz cx="18288000" cy="10287000"/>
  <p:notesSz cx="6858000" cy="9144000"/>
  <p:embeddedFontLst>
    <p:embeddedFont>
      <p:font typeface="Gowun Batang" pitchFamily="2" charset="-127"/>
      <p:regular r:id="rId45"/>
      <p:bold r:id="rId46"/>
      <p:italic r:id="rId47"/>
      <p:boldItalic r:id="rId48"/>
    </p:embeddedFont>
    <p:embeddedFont>
      <p:font typeface="Noto Sans Symbols" panose="020B0502040504020204" pitchFamily="34" charset="-128"/>
      <p:regular r:id="rId49"/>
      <p:bold r:id="rId50"/>
      <p:italic r:id="rId51"/>
      <p:boldItalic r:id="rId52"/>
    </p:embeddedFont>
    <p:embeddedFont>
      <p:font typeface="맑은 고딕" panose="020B0503020000020004" pitchFamily="34" charset="-127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Noto Sans" panose="020B0502040504020204" pitchFamily="34" charset="0"/>
      <p:regular r:id="rId59"/>
    </p:embeddedFont>
    <p:embeddedFont>
      <p:font typeface="Pretendard Bold" panose="02000503000000020004" pitchFamily="2" charset="-127"/>
      <p:bold r:id="rId60"/>
      <p:italic r:id="rId61"/>
    </p:embeddedFont>
    <p:embeddedFont>
      <p:font typeface="Pretendard Light" panose="02000403000000020004" pitchFamily="2" charset="-127"/>
      <p:regular r:id="rId62"/>
    </p:embeddedFont>
    <p:embeddedFont>
      <p:font typeface="Pretendard Medium" panose="02000503000000020004" pitchFamily="2" charset="-127"/>
      <p:regular r:id="rId63"/>
      <p:bold r:id="rId64"/>
    </p:embeddedFont>
    <p:embeddedFont>
      <p:font typeface="Pretendard Regular" panose="02000503000000020004" pitchFamily="2" charset="-127"/>
      <p:regular r:id="rId65"/>
      <p:bold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53" autoAdjust="0"/>
    <p:restoredTop sz="94640" autoAdjust="0"/>
  </p:normalViewPr>
  <p:slideViewPr>
    <p:cSldViewPr>
      <p:cViewPr varScale="1">
        <p:scale>
          <a:sx n="39" d="100"/>
          <a:sy n="39" d="100"/>
        </p:scale>
        <p:origin x="168" y="1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33928-A112-784E-948B-CBB95661528D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DCA4D-C06D-704A-BBC7-2479A6815F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13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오징어 금어기 기간이 초여름</a:t>
            </a: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원양어업 지원 + 신규 오징어 어장 확대 추진</a:t>
            </a:r>
            <a:endParaRPr/>
          </a:p>
        </p:txBody>
      </p:sp>
      <p:sp>
        <p:nvSpPr>
          <p:cNvPr id="155" name="Google Shape;15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8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2024.07.25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4578350" y="4578350"/>
            <a:ext cx="9131300" cy="1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45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수온 상승이 </a:t>
            </a:r>
            <a:r>
              <a:rPr lang="ko-KR" altLang="en-US" sz="3500" dirty="0">
                <a:latin typeface="Calibri"/>
                <a:ea typeface="Calibri"/>
                <a:cs typeface="Calibri"/>
                <a:sym typeface="Calibri"/>
              </a:rPr>
              <a:t>어류 </a:t>
            </a:r>
            <a:r>
              <a:rPr lang="ko-KR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어획량에 미치는 영향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453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5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453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45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ko-KR" altLang="en-US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45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err="1">
                <a:latin typeface="Calibri"/>
                <a:ea typeface="Calibri"/>
                <a:cs typeface="Calibri"/>
                <a:sym typeface="Calibri"/>
              </a:rPr>
              <a:t>구성윤</a:t>
            </a:r>
            <a:r>
              <a:rPr lang="en-US" altLang="ko-KR" sz="35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3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500" dirty="0" err="1">
                <a:latin typeface="Calibri"/>
                <a:ea typeface="Calibri"/>
                <a:cs typeface="Calibri"/>
                <a:sym typeface="Calibri"/>
              </a:rPr>
              <a:t>안윤호</a:t>
            </a:r>
            <a:r>
              <a:rPr lang="en-US" altLang="ko-KR" sz="3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3500" dirty="0" err="1">
                <a:latin typeface="Calibri"/>
                <a:ea typeface="Calibri"/>
                <a:cs typeface="Calibri"/>
                <a:sym typeface="Calibri"/>
              </a:rPr>
              <a:t>안효준</a:t>
            </a:r>
            <a:r>
              <a:rPr lang="en-US" altLang="ko-KR" sz="3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3500" dirty="0" err="1">
                <a:latin typeface="Calibri"/>
                <a:ea typeface="Calibri"/>
                <a:cs typeface="Calibri"/>
                <a:sym typeface="Calibri"/>
              </a:rPr>
              <a:t>도영훈</a:t>
            </a:r>
            <a:endParaRPr sz="3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458192" y="2311400"/>
            <a:ext cx="13126852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100" b="0" i="0" u="none" strike="noStrike" cap="none" dirty="0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기후 변화가 어류에 미치는 영향</a:t>
            </a:r>
            <a:endParaRPr sz="7100" b="0" i="0" u="none" strike="noStrike" cap="none" dirty="0">
              <a:solidFill>
                <a:srgbClr val="91C9E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5000"/>
              <a:buFont typeface="Calibri"/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그 많던 오징어는 어디로 갔나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8986" y="1181100"/>
            <a:ext cx="5001323" cy="76115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/>
        </p:nvSpPr>
        <p:spPr>
          <a:xfrm>
            <a:off x="-457200" y="8830149"/>
            <a:ext cx="10214264" cy="27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출처: 현대해양 (https://www.hdhy.co.kr/news/articleView.html?idxno=15429)</a:t>
            </a:r>
            <a:endParaRPr/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8131" y="5900923"/>
            <a:ext cx="8653418" cy="105093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/>
          <p:nvPr/>
        </p:nvSpPr>
        <p:spPr>
          <a:xfrm>
            <a:off x="4649932" y="4893872"/>
            <a:ext cx="11492194" cy="36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출처: 시사in (https://www.sisain.co.kr/news/articleView.html?idxno=52303)</a:t>
            </a:r>
            <a:endParaRPr/>
          </a:p>
        </p:txBody>
      </p:sp>
      <p:sp>
        <p:nvSpPr>
          <p:cNvPr id="177" name="Google Shape;177;p7"/>
          <p:cNvSpPr txBox="1"/>
          <p:nvPr/>
        </p:nvSpPr>
        <p:spPr>
          <a:xfrm>
            <a:off x="6955009" y="3658004"/>
            <a:ext cx="9399318" cy="129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Gowun Batang"/>
                <a:ea typeface="Gowun Batang"/>
                <a:cs typeface="Gowun Batang"/>
                <a:sym typeface="Gowun Batang"/>
              </a:rPr>
              <a:t>오징어는 주로 가을과 겨울에 산란을 하는데, 수온이 높으면 알과 치어의 생존율이 떨어진다. 북한과 중국이 공동 어로 협약을 맺으면서, 중국 저인망 어선들이 북한 수역에서 오징어를 잡아들이는 탓도 있다.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5616820" y="7104056"/>
            <a:ext cx="11492194" cy="36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출처: 서울Pn (https://go.seoul.co.kr/news/newsView.php?id=20240430009003&amp;wlog_tag3=naver)</a:t>
            </a:r>
            <a:endParaRPr/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18131" y="1865920"/>
            <a:ext cx="9173855" cy="1905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1042348" y="1562100"/>
            <a:ext cx="3569979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5000"/>
              <a:buFont typeface="Calibri"/>
              <a:buNone/>
            </a:pPr>
            <a:r>
              <a:rPr lang="ko-KR" altLang="en-US" sz="50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분석 결과</a:t>
            </a:r>
            <a:endParaRPr sz="50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7166425" y="8834124"/>
            <a:ext cx="102144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출처: 현대해양 (https://www.hdhy.co.kr/news/articleView.html?idxno=15429)</a:t>
            </a:r>
            <a:endParaRPr/>
          </a:p>
        </p:txBody>
      </p:sp>
      <p:sp>
        <p:nvSpPr>
          <p:cNvPr id="188" name="Google Shape;188;p8"/>
          <p:cNvSpPr txBox="1"/>
          <p:nvPr/>
        </p:nvSpPr>
        <p:spPr>
          <a:xfrm>
            <a:off x="1473007" y="3797490"/>
            <a:ext cx="9722100" cy="4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ko-KR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수온이 상승이 오징어의 어획량 감소에 영향을 줬지만 미미하다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27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ko-KR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수온의 영향보다,  어장 지도의 북상으로 인한 중국의 남획과 불법어선으로 인해 우리나라 어획량이 크게 줄어든 것으로 보인다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수온 상승 자체의 영향보다 수온상승에 따른 생태계의 변화가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어획에 더 많은 영향을 끼친다는 것을 알게 되었다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82400" y="2341121"/>
            <a:ext cx="5232593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-101600" y="-101600"/>
            <a:ext cx="8001000" cy="560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328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5900" y="6908800"/>
            <a:ext cx="7696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ko-KR" altLang="en-US" sz="2800" dirty="0">
                <a:solidFill>
                  <a:srgbClr val="91C9E3"/>
                </a:solidFill>
                <a:latin typeface="Pretendard Light"/>
              </a:rPr>
              <a:t>해마다 수온이 변화함에 따라 어획량 변화</a:t>
            </a:r>
            <a:endParaRPr lang="en-US" sz="2800" b="0" i="0" u="none" strike="noStrike" dirty="0">
              <a:solidFill>
                <a:srgbClr val="91C9E3"/>
              </a:solidFill>
              <a:latin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05000" y="3835400"/>
            <a:ext cx="14500412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ko-KR" altLang="en-US" sz="13900" b="0" i="0" u="none" strike="noStrike" spc="-700" dirty="0">
                <a:solidFill>
                  <a:srgbClr val="91C9E3"/>
                </a:solidFill>
                <a:ea typeface="Pretendard Bold"/>
              </a:rPr>
              <a:t>수온에 따른 꽁치 어획량 </a:t>
            </a:r>
            <a:r>
              <a:rPr lang="ko-KR" sz="13900" b="0" i="0" u="none" strike="noStrike" spc="-700" dirty="0">
                <a:solidFill>
                  <a:srgbClr val="91C9E3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80000" y="2324100"/>
            <a:ext cx="8140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5500" b="0" i="0" u="none" strike="noStrike" spc="-400" dirty="0">
                <a:solidFill>
                  <a:srgbClr val="3D3D3D"/>
                </a:solidFill>
                <a:latin typeface="Pretendard Light"/>
              </a:rPr>
              <a:t>2014~2023</a:t>
            </a:r>
            <a:endParaRPr lang="ko-KR" sz="5500" b="0" i="0" u="none" strike="noStrike" spc="-400" dirty="0">
              <a:solidFill>
                <a:srgbClr val="3D3D3D"/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548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ko-KR" altLang="ko-KR" sz="2500" b="1" i="0" u="sng" strike="noStrike" spc="-100" dirty="0">
              <a:solidFill>
                <a:srgbClr val="91C9E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특이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점 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96100" y="6819900"/>
            <a:ext cx="100711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2014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 2023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월별 꽁치 어획량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 그래프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661EF1-F9A2-49CA-8D13-760226F1E8A6}"/>
              </a:ext>
            </a:extLst>
          </p:cNvPr>
          <p:cNvGrpSpPr/>
          <p:nvPr/>
        </p:nvGrpSpPr>
        <p:grpSpPr>
          <a:xfrm>
            <a:off x="5715000" y="1641100"/>
            <a:ext cx="5343525" cy="4905375"/>
            <a:chOff x="6239295" y="1641100"/>
            <a:chExt cx="5343525" cy="490537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218F55A-799D-4B14-9931-C9299E21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295" y="1641100"/>
              <a:ext cx="5343525" cy="490537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67036F-3735-4550-A33E-3D095C14D3C6}"/>
                </a:ext>
              </a:extLst>
            </p:cNvPr>
            <p:cNvSpPr/>
            <p:nvPr/>
          </p:nvSpPr>
          <p:spPr>
            <a:xfrm>
              <a:off x="10572845" y="1918446"/>
              <a:ext cx="875085" cy="3697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AEF0C1-A530-4C8E-BF06-D6F0C8982DEE}"/>
              </a:ext>
            </a:extLst>
          </p:cNvPr>
          <p:cNvGrpSpPr/>
          <p:nvPr/>
        </p:nvGrpSpPr>
        <p:grpSpPr>
          <a:xfrm>
            <a:off x="11886851" y="1641101"/>
            <a:ext cx="5419725" cy="4905375"/>
            <a:chOff x="11886851" y="1641101"/>
            <a:chExt cx="5419725" cy="490537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843547D-1190-4998-8D68-74D3B70DB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86851" y="1641101"/>
              <a:ext cx="5419725" cy="49053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773A051-E913-4360-8EB4-AFB471DB495B}"/>
                </a:ext>
              </a:extLst>
            </p:cNvPr>
            <p:cNvSpPr/>
            <p:nvPr/>
          </p:nvSpPr>
          <p:spPr>
            <a:xfrm>
              <a:off x="16307035" y="1945341"/>
              <a:ext cx="875085" cy="3697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548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ko-KR" altLang="ko-KR" sz="2500" b="1" i="0" u="sng" strike="noStrike" spc="-100" dirty="0">
              <a:solidFill>
                <a:srgbClr val="91C9E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특이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점 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8257" y="5651500"/>
            <a:ext cx="5803543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2014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 2022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월별 꽁치 어획량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D8F6130-0F19-4FA6-81DC-3F222211B349}"/>
              </a:ext>
            </a:extLst>
          </p:cNvPr>
          <p:cNvSpPr txBox="1"/>
          <p:nvPr/>
        </p:nvSpPr>
        <p:spPr>
          <a:xfrm>
            <a:off x="1013376" y="6400800"/>
            <a:ext cx="6315027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500" b="0" i="0" u="none" strike="noStrike" spc="-100" dirty="0">
                <a:solidFill>
                  <a:srgbClr val="3D3D3D"/>
                </a:solidFill>
                <a:ea typeface="Pretendard Bold"/>
              </a:rPr>
              <a:t>꽁치 어획량은 수온과 음의 상관 관계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.</a:t>
            </a:r>
          </a:p>
          <a:p>
            <a:pPr lvl="0" algn="l">
              <a:lnSpc>
                <a:spcPct val="110390"/>
              </a:lnSpc>
            </a:pPr>
            <a:r>
              <a:rPr lang="ko-KR" altLang="en-US" sz="2500" b="0" i="0" u="none" strike="noStrike" spc="-100" dirty="0">
                <a:solidFill>
                  <a:srgbClr val="3D3D3D"/>
                </a:solidFill>
                <a:ea typeface="Pretendard Bold"/>
              </a:rPr>
              <a:t>꽁치는 수온이 높을 때는 어획량이 거의 </a:t>
            </a: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없고 </a:t>
            </a:r>
            <a:endParaRPr lang="en-US" altLang="ko-KR" sz="2500" spc="-100" dirty="0">
              <a:solidFill>
                <a:srgbClr val="3D3D3D"/>
              </a:solidFill>
              <a:ea typeface="Pretendard Bold"/>
            </a:endParaRPr>
          </a:p>
          <a:p>
            <a:pPr lvl="0" algn="l">
              <a:lnSpc>
                <a:spcPct val="110390"/>
              </a:lnSpc>
            </a:pP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수온이 낮을 때 어획량이 높음</a:t>
            </a:r>
            <a:r>
              <a:rPr lang="en-US" altLang="ko-KR" sz="2500" spc="-100" dirty="0">
                <a:solidFill>
                  <a:srgbClr val="3D3D3D"/>
                </a:solidFill>
                <a:ea typeface="Pretendard Bold"/>
              </a:rPr>
              <a:t>.</a:t>
            </a: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572F10-E6DD-4B15-9A75-C7DE9D355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313" y="339019"/>
            <a:ext cx="2745087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124772-4B71-46EA-8ADB-25D7F4684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161" y="339019"/>
            <a:ext cx="2784233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25B194-EBED-45EF-A600-2B462DA1A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38154" y="339019"/>
            <a:ext cx="2784233" cy="25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CCA187-0B32-4C82-88B8-090861916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4167" y="3127031"/>
            <a:ext cx="2784233" cy="252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85458E1-391E-4FE1-9C30-9B78DCDDE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6161" y="3127031"/>
            <a:ext cx="2784233" cy="252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8A6E396-F5A8-4842-B9D3-2C9587EF4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38154" y="3127031"/>
            <a:ext cx="2784233" cy="252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E8CD51D-22DB-417C-B1F5-5B9120BE87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4167" y="5843138"/>
            <a:ext cx="2784233" cy="252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DDCD5E-C57A-4DC1-AFB6-6B46211863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06161" y="5843138"/>
            <a:ext cx="2784233" cy="252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D0C7A76-FFEB-4064-AB41-A83D92CC6A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8154" y="5843138"/>
            <a:ext cx="2784233" cy="2520000"/>
          </a:xfrm>
          <a:prstGeom prst="rect">
            <a:avLst/>
          </a:prstGeom>
        </p:spPr>
      </p:pic>
      <p:sp>
        <p:nvSpPr>
          <p:cNvPr id="34" name="TextBox 11">
            <a:extLst>
              <a:ext uri="{FF2B5EF4-FFF2-40B4-BE49-F238E27FC236}">
                <a16:creationId xmlns:a16="http://schemas.microsoft.com/office/drawing/2014/main" id="{1902DA8D-ACEB-4CEA-BF18-D1138572A289}"/>
              </a:ext>
            </a:extLst>
          </p:cNvPr>
          <p:cNvSpPr txBox="1"/>
          <p:nvPr/>
        </p:nvSpPr>
        <p:spPr>
          <a:xfrm>
            <a:off x="7010400" y="8394700"/>
            <a:ext cx="6743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2014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 2022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월별 꽁치 어획량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 그래프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94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93" y="5543484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100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en-US" altLang="ko-KR" sz="2500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특이점 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83F97-23FC-4402-A5AF-D1C008B2A4D3}"/>
              </a:ext>
            </a:extLst>
          </p:cNvPr>
          <p:cNvGrpSpPr/>
          <p:nvPr/>
        </p:nvGrpSpPr>
        <p:grpSpPr>
          <a:xfrm>
            <a:off x="8686800" y="1295433"/>
            <a:ext cx="7543800" cy="6210234"/>
            <a:chOff x="9740900" y="1563594"/>
            <a:chExt cx="7543800" cy="62102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3F4FC6-9A63-45E3-BFB4-68DA0E348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40900" y="1563594"/>
              <a:ext cx="7543800" cy="621023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B24EF6E-DE43-4CE6-8D64-0B4861DBD0E8}"/>
                </a:ext>
              </a:extLst>
            </p:cNvPr>
            <p:cNvSpPr/>
            <p:nvPr/>
          </p:nvSpPr>
          <p:spPr>
            <a:xfrm>
              <a:off x="13916957" y="5240211"/>
              <a:ext cx="573742" cy="167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D57C2289-DDCF-4859-AC16-11B19DC4E415}"/>
              </a:ext>
            </a:extLst>
          </p:cNvPr>
          <p:cNvSpPr txBox="1"/>
          <p:nvPr/>
        </p:nvSpPr>
        <p:spPr>
          <a:xfrm>
            <a:off x="9626603" y="7251700"/>
            <a:ext cx="6222997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2014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 2023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연간 꽁치 어획량 그래프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418DD25-7E15-44D3-9917-E9CD24455413}"/>
              </a:ext>
            </a:extLst>
          </p:cNvPr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07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2895" y="329453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특이점 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altLang="ko-KR" sz="2500" b="1" i="0" u="sng" strike="noStrike" spc="-100" dirty="0">
              <a:solidFill>
                <a:srgbClr val="91C9E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F1702F-13E9-4DF7-AFA1-AFDF37F1CE67}"/>
              </a:ext>
            </a:extLst>
          </p:cNvPr>
          <p:cNvGrpSpPr/>
          <p:nvPr/>
        </p:nvGrpSpPr>
        <p:grpSpPr>
          <a:xfrm>
            <a:off x="9296400" y="1485900"/>
            <a:ext cx="7169288" cy="6388100"/>
            <a:chOff x="6024892" y="1409700"/>
            <a:chExt cx="7169288" cy="63881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2326FB-2197-4E0E-9049-DB6ADAEAB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4892" y="1409700"/>
              <a:ext cx="7169288" cy="63881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F1BC64-4F05-453E-9EFE-2696F8C04202}"/>
                </a:ext>
              </a:extLst>
            </p:cNvPr>
            <p:cNvSpPr/>
            <p:nvPr/>
          </p:nvSpPr>
          <p:spPr>
            <a:xfrm>
              <a:off x="7015492" y="5753100"/>
              <a:ext cx="1595108" cy="838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76A711D-2D51-45DC-99FF-9DA5E361E671}"/>
                </a:ext>
              </a:extLst>
            </p:cNvPr>
            <p:cNvSpPr/>
            <p:nvPr/>
          </p:nvSpPr>
          <p:spPr>
            <a:xfrm>
              <a:off x="9919074" y="5753100"/>
              <a:ext cx="3040018" cy="838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505269E2-9A67-4EC8-9EF3-06B2801F44F7}"/>
              </a:ext>
            </a:extLst>
          </p:cNvPr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8250" y="6451226"/>
            <a:ext cx="920115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2019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꽁치 어획량은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1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월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~3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월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, 7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월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~12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월간 어획이 약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40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톤 가량에 불과함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93" y="5543484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100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en-US" altLang="ko-KR" sz="2500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특이점 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sz="2500" b="0" i="0" u="none" strike="noStrike" spc="-100" dirty="0">
              <a:solidFill>
                <a:srgbClr val="787878"/>
              </a:solidFill>
              <a:latin typeface="Pretendard Medium"/>
            </a:endParaRP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418DD25-7E15-44D3-9917-E9CD24455413}"/>
              </a:ext>
            </a:extLst>
          </p:cNvPr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613D24-97C5-4AB5-BD3E-347F0558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218671"/>
            <a:ext cx="12268200" cy="1705629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2C190565-D236-4E63-BD22-6C5B4208BA80}"/>
              </a:ext>
            </a:extLst>
          </p:cNvPr>
          <p:cNvSpPr txBox="1"/>
          <p:nvPr/>
        </p:nvSpPr>
        <p:spPr>
          <a:xfrm>
            <a:off x="12619318" y="7251700"/>
            <a:ext cx="461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altLang="en-US" spc="-100" dirty="0">
                <a:solidFill>
                  <a:srgbClr val="C2C2C2"/>
                </a:solidFill>
                <a:latin typeface="Pretendard Medium"/>
              </a:rPr>
              <a:t>출처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: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국립수산과학원</a:t>
            </a:r>
            <a:r>
              <a:rPr lang="en-US" altLang="ko-KR" spc="-100" dirty="0">
                <a:solidFill>
                  <a:srgbClr val="C2C2C2"/>
                </a:solidFill>
                <a:latin typeface="Pretendard Medium"/>
              </a:rPr>
              <a:t> -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보도자료</a:t>
            </a:r>
            <a:endParaRPr lang="en-US" sz="1800" b="0" i="0" u="none" strike="noStrike" spc="-100" dirty="0">
              <a:solidFill>
                <a:srgbClr val="C2C2C2"/>
              </a:solidFill>
              <a:latin typeface="Pretendard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1940EA-6E05-4613-B456-FA4FDCB2F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650" y="4125123"/>
            <a:ext cx="11966856" cy="279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F9207DBC-12ED-45ED-A301-2ECC9BD6AB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09600" y="1333500"/>
            <a:ext cx="16840200" cy="791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3800" y="2895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en-US" altLang="ko-KR" sz="2500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특이점 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/>
            </a:endParaRP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 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10500" y="7429500"/>
            <a:ext cx="8089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&gt;.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 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&gt;.  </a:t>
            </a: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8F7140-B734-42E2-AE88-AA55BF5C32C0}"/>
              </a:ext>
            </a:extLst>
          </p:cNvPr>
          <p:cNvGrpSpPr/>
          <p:nvPr/>
        </p:nvGrpSpPr>
        <p:grpSpPr>
          <a:xfrm>
            <a:off x="9740900" y="1333500"/>
            <a:ext cx="7543800" cy="6210234"/>
            <a:chOff x="9740900" y="1409700"/>
            <a:chExt cx="7543800" cy="62102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3F4FC6-9A63-45E3-BFB4-68DA0E348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40900" y="1409700"/>
              <a:ext cx="7543800" cy="6210234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66E065-1CD3-48B3-B5F7-CD9F53D1C450}"/>
                </a:ext>
              </a:extLst>
            </p:cNvPr>
            <p:cNvSpPr/>
            <p:nvPr/>
          </p:nvSpPr>
          <p:spPr>
            <a:xfrm>
              <a:off x="15119724" y="1790700"/>
              <a:ext cx="622299" cy="4953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320B832-E6AF-4851-963A-F47315285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137" y="5219766"/>
            <a:ext cx="8370281" cy="38047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28800" y="12573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94E0B28C-A1FB-4141-B8E0-B63F0EC26B26}"/>
              </a:ext>
            </a:extLst>
          </p:cNvPr>
          <p:cNvSpPr txBox="1"/>
          <p:nvPr/>
        </p:nvSpPr>
        <p:spPr>
          <a:xfrm>
            <a:off x="8686800" y="8488796"/>
            <a:ext cx="461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altLang="en-US" spc="-100" dirty="0">
                <a:solidFill>
                  <a:srgbClr val="C2C2C2"/>
                </a:solidFill>
                <a:latin typeface="Pretendard Medium"/>
              </a:rPr>
              <a:t>출처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: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해양수산통계시스템 </a:t>
            </a:r>
            <a:r>
              <a:rPr lang="en-US" altLang="ko-KR" sz="1800" b="0" i="0" u="none" strike="noStrike" spc="-100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통계소식</a:t>
            </a:r>
            <a:endParaRPr lang="en-US" sz="1800" b="0" i="0" u="none" strike="noStrike" spc="-100" dirty="0">
              <a:solidFill>
                <a:srgbClr val="C2C2C2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643147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205006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9500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특이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점 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 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ko-KR" sz="2500" b="1" i="0" u="sng" strike="noStrike" spc="-100" dirty="0">
              <a:solidFill>
                <a:srgbClr val="91C9E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52A253-7B52-4024-A291-8E9AA9CA4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65" y="1193800"/>
            <a:ext cx="7543800" cy="6210234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60B1CE53-9A4C-415B-BF86-B4C0BF90F4E0}"/>
              </a:ext>
            </a:extLst>
          </p:cNvPr>
          <p:cNvSpPr txBox="1"/>
          <p:nvPr/>
        </p:nvSpPr>
        <p:spPr>
          <a:xfrm>
            <a:off x="7810500" y="7429500"/>
            <a:ext cx="8089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연간 꽁치 총 어획량은 해마다 감소하는 추세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.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 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  <a:p>
            <a:pPr lvl="0" algn="l">
              <a:lnSpc>
                <a:spcPct val="110390"/>
              </a:lnSpc>
            </a:pP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2019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년과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/>
              </a:rPr>
              <a:t>2021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년의 어획량은 이상점으로 확인됨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/>
              </a:rPr>
              <a:t>.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  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F6A31B7B-45C1-4029-882F-DFF9EB08ED3E}"/>
              </a:ext>
            </a:extLst>
          </p:cNvPr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53CFC669-EC5B-40AD-8FD1-805EA45FE9D5}"/>
              </a:ext>
            </a:extLst>
          </p:cNvPr>
          <p:cNvSpPr/>
          <p:nvPr/>
        </p:nvSpPr>
        <p:spPr>
          <a:xfrm rot="18487548">
            <a:off x="13475888" y="1106114"/>
            <a:ext cx="688205" cy="4691001"/>
          </a:xfrm>
          <a:prstGeom prst="downArrow">
            <a:avLst>
              <a:gd name="adj1" fmla="val 12016"/>
              <a:gd name="adj2" fmla="val 84515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727700" y="5130800"/>
            <a:ext cx="684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A simple presentation template suitable for both long and short articles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0400" y="3987800"/>
            <a:ext cx="63500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기후 변화에 따른 한국 근해의 수온 변화를 분석하고 수온 변화와 어획량의 상관관계를 분석하고 결과 도출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Pretendard Medium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-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난류성 어종과 </a:t>
            </a:r>
            <a:r>
              <a:rPr kumimoji="0" lang="ko-KR" altLang="en-US" sz="2000" b="0" i="0" u="none" strike="noStrike" kern="1200" cap="none" spc="-100" normalizeH="0" baseline="0" noProof="0" dirty="0" err="1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한류성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 어종을 나누어 어획량 추이를 파악하고 수온과의 상관관계 파악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20900" y="4648200"/>
            <a:ext cx="623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선정</a:t>
            </a:r>
            <a:r>
              <a:rPr kumimoji="0" 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배경</a:t>
            </a:r>
            <a:r>
              <a:rPr kumimoji="0" 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분석</a:t>
            </a:r>
            <a:r>
              <a:rPr kumimoji="0" 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범위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0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2024.08.01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205006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9500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특이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점 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altLang="ko-KR" sz="2500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ko-KR" sz="2500" b="1" i="0" u="sng" strike="noStrike" spc="-100" dirty="0">
              <a:solidFill>
                <a:srgbClr val="91C9E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9ED07D0-800E-4929-80C6-DA881DC01EC1}"/>
              </a:ext>
            </a:extLst>
          </p:cNvPr>
          <p:cNvSpPr txBox="1"/>
          <p:nvPr/>
        </p:nvSpPr>
        <p:spPr>
          <a:xfrm>
            <a:off x="12325350" y="8623333"/>
            <a:ext cx="461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altLang="en-US" spc="-100" dirty="0">
                <a:solidFill>
                  <a:srgbClr val="C2C2C2"/>
                </a:solidFill>
                <a:latin typeface="Pretendard Medium"/>
              </a:rPr>
              <a:t>출처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: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국립수산과학원</a:t>
            </a:r>
            <a:r>
              <a:rPr lang="en-US" altLang="ko-KR" spc="-100" dirty="0">
                <a:solidFill>
                  <a:srgbClr val="C2C2C2"/>
                </a:solidFill>
                <a:latin typeface="Pretendard Medium"/>
              </a:rPr>
              <a:t> -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보도자료</a:t>
            </a:r>
            <a:endParaRPr lang="en-US" sz="1800" b="0" i="0" u="none" strike="noStrike" spc="-100" dirty="0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F6A31B7B-45C1-4029-882F-DFF9EB08ED3E}"/>
              </a:ext>
            </a:extLst>
          </p:cNvPr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BE7B7-E577-4CBA-B219-7E7BFDEB6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595" y="974165"/>
            <a:ext cx="11586509" cy="22473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D5666B-3F82-4517-AE5D-566C2714B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975" y="3480020"/>
            <a:ext cx="101822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97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543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2800" y="14097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종합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정리</a:t>
            </a:r>
            <a:r>
              <a:rPr lang="en-US" alt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 </a:t>
            </a: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및 결론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5D7E6FF0-9EE8-499D-BD37-E21524F9604F}"/>
              </a:ext>
            </a:extLst>
          </p:cNvPr>
          <p:cNvSpPr txBox="1"/>
          <p:nvPr/>
        </p:nvSpPr>
        <p:spPr>
          <a:xfrm>
            <a:off x="2349500" y="4584700"/>
            <a:ext cx="100711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</a:t>
            </a:r>
            <a:r>
              <a:rPr lang="ko-KR" altLang="en-US" sz="30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 변화에 따른 꽁치의 특성을 확인 </a:t>
            </a:r>
            <a:r>
              <a:rPr lang="en-US" altLang="ko-KR" sz="30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&gt;&gt; </a:t>
            </a:r>
            <a:r>
              <a:rPr lang="ko-KR" altLang="en-US" sz="30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꽁치는 </a:t>
            </a:r>
            <a:r>
              <a:rPr lang="ko-KR" altLang="en-US" sz="3000" spc="-100" dirty="0" err="1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한류성</a:t>
            </a:r>
            <a:r>
              <a:rPr lang="ko-KR" altLang="en-US" sz="30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 어종</a:t>
            </a:r>
            <a:endParaRPr lang="en-US" altLang="ko-KR" sz="30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0390"/>
              </a:lnSpc>
            </a:pP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 변화에 따라 꽁치의 어획량이 </a:t>
            </a:r>
            <a:r>
              <a:rPr lang="ko-KR" altLang="en-US" sz="3000" b="0" i="0" u="none" strike="noStrike" spc="-100" dirty="0" err="1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영향받음을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 확인하였으나</a:t>
            </a:r>
            <a:r>
              <a:rPr lang="en-US" altLang="ko-KR" sz="30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</a:p>
          <a:p>
            <a:pPr lvl="0" algn="l">
              <a:lnSpc>
                <a:spcPct val="110390"/>
              </a:lnSpc>
            </a:pP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북태평양의 꽁치 자원이 감소함에 따라 </a:t>
            </a: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NPFC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의 회원국들이 </a:t>
            </a:r>
            <a:endParaRPr lang="en-US" altLang="ko-KR" sz="30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0390"/>
              </a:lnSpc>
            </a:pP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꽁치 어획량을 제한하기로 협의</a:t>
            </a: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lvl="0" algn="l">
              <a:lnSpc>
                <a:spcPct val="110390"/>
              </a:lnSpc>
            </a:pPr>
            <a:endParaRPr lang="en-US" altLang="ko-KR" sz="30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0390"/>
              </a:lnSpc>
            </a:pP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즉</a:t>
            </a: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국내의 꽁치의 어획량은 수온변화의 요인 외에 외부적인 요인 영향을 많이 받고 있음을 알 수 있었음</a:t>
            </a: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en-US" sz="30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-101600" y="-101600"/>
            <a:ext cx="8001000" cy="560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328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5900" y="6908800"/>
            <a:ext cx="7696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endParaRPr lang="en-US" sz="2800" b="0" i="0" u="none" strike="noStrike" dirty="0">
              <a:solidFill>
                <a:srgbClr val="91C9E3"/>
              </a:solidFill>
              <a:latin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05000" y="3835400"/>
            <a:ext cx="144780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ko-KR" altLang="en-US" sz="7200" spc="-700" dirty="0">
                <a:solidFill>
                  <a:srgbClr val="91C9E3"/>
                </a:solidFill>
                <a:ea typeface="Pretendard Bold"/>
              </a:rPr>
              <a:t>한국의 수온 변화에 따른 어획량 변화 분석</a:t>
            </a:r>
            <a:endParaRPr lang="ko-KR" sz="7200" b="0" i="0" u="none" strike="noStrike" spc="-7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80000" y="2882900"/>
            <a:ext cx="8140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4000" spc="-400" dirty="0">
                <a:solidFill>
                  <a:srgbClr val="3D3D3D"/>
                </a:solidFill>
                <a:latin typeface="Pretendard Light"/>
                <a:ea typeface="Pretendard Light"/>
              </a:rPr>
              <a:t>기후변화에 따른 사회적</a:t>
            </a:r>
            <a:r>
              <a:rPr lang="en-US" altLang="ko-KR" sz="4000" spc="-400" dirty="0">
                <a:solidFill>
                  <a:srgbClr val="3D3D3D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4000" spc="-400" dirty="0">
                <a:solidFill>
                  <a:srgbClr val="3D3D3D"/>
                </a:solidFill>
                <a:latin typeface="Pretendard Light"/>
                <a:ea typeface="Pretendard Light"/>
              </a:rPr>
              <a:t>환경적 변화 분석</a:t>
            </a:r>
            <a:endParaRPr lang="ko-KR" sz="4000" b="0" i="0" u="none" strike="noStrike" spc="-400" dirty="0">
              <a:solidFill>
                <a:srgbClr val="3D3D3D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26200" y="495300"/>
            <a:ext cx="543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800" b="0" i="0" u="none" strike="noStrike" spc="100" dirty="0">
                <a:solidFill>
                  <a:srgbClr val="91C9E3"/>
                </a:solidFill>
                <a:ea typeface="Pretendard Light"/>
              </a:rPr>
              <a:t>데이터분석</a:t>
            </a:r>
            <a:r>
              <a:rPr lang="en-US" altLang="ko-KR" sz="1800" b="0" i="0" u="none" strike="noStrike" spc="100" dirty="0">
                <a:solidFill>
                  <a:srgbClr val="91C9E3"/>
                </a:solidFill>
                <a:ea typeface="Pretendard Light"/>
              </a:rPr>
              <a:t>_Mini</a:t>
            </a:r>
            <a:r>
              <a:rPr lang="en-US" altLang="ko-KR" spc="100" dirty="0">
                <a:solidFill>
                  <a:srgbClr val="91C9E3"/>
                </a:solidFill>
                <a:ea typeface="Pretendard Light"/>
              </a:rPr>
              <a:t>_Project_4</a:t>
            </a:r>
            <a:r>
              <a:rPr lang="ko-KR" altLang="en-US" spc="100" dirty="0">
                <a:solidFill>
                  <a:srgbClr val="91C9E3"/>
                </a:solidFill>
                <a:ea typeface="Pretendard Light"/>
              </a:rPr>
              <a:t>조</a:t>
            </a:r>
            <a:endParaRPr lang="ko-KR" sz="1800" b="0" i="0" u="none" strike="noStrike" spc="100" dirty="0">
              <a:solidFill>
                <a:srgbClr val="91C9E3"/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36600" y="146685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543800" y="5156200"/>
            <a:ext cx="6794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89550" y="1790698"/>
            <a:ext cx="6096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관련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1200" y="7928869"/>
            <a:ext cx="528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500" b="0" i="0" u="none" strike="noStrike" spc="-100" dirty="0">
                <a:solidFill>
                  <a:srgbClr val="91C9E3"/>
                </a:solidFill>
                <a:ea typeface="Pretendard Bold"/>
              </a:rPr>
              <a:t>출처</a:t>
            </a:r>
            <a:r>
              <a:rPr lang="en-US" sz="2500" b="0" i="0" u="none" strike="noStrike" spc="-100" dirty="0">
                <a:solidFill>
                  <a:srgbClr val="91C9E3"/>
                </a:solidFill>
                <a:latin typeface="Pretendard Bold"/>
              </a:rPr>
              <a:t> : KOSIS, 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latin typeface="Pretendard Bold"/>
              </a:rPr>
              <a:t>어업생산동향 </a:t>
            </a:r>
            <a:r>
              <a:rPr lang="ko-KR" altLang="en-US" sz="2500" b="0" i="0" u="none" strike="noStrike" spc="-100" dirty="0" err="1">
                <a:solidFill>
                  <a:srgbClr val="91C9E3"/>
                </a:solidFill>
                <a:latin typeface="Pretendard Bold"/>
              </a:rPr>
              <a:t>총괄표</a:t>
            </a:r>
            <a:endParaRPr lang="ko-KR" sz="2500" b="0" i="0" u="none" strike="noStrike" spc="-1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84500" y="8547100"/>
            <a:ext cx="461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데이터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파일명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: </a:t>
            </a:r>
            <a:r>
              <a:rPr lang="ko-KR" altLang="en-US" sz="1800" b="0" i="0" u="none" strike="noStrike" spc="-100" dirty="0" err="1">
                <a:solidFill>
                  <a:srgbClr val="C2C2C2"/>
                </a:solidFill>
                <a:latin typeface="Pretendard Medium"/>
              </a:rPr>
              <a:t>어업별</a:t>
            </a:r>
            <a:r>
              <a:rPr lang="en-US" altLang="ko-KR" spc="-100" dirty="0">
                <a:solidFill>
                  <a:srgbClr val="C2C2C2"/>
                </a:solidFill>
                <a:latin typeface="Pretendard Medium"/>
              </a:rPr>
              <a:t>_</a:t>
            </a:r>
            <a:r>
              <a:rPr lang="ko-KR" altLang="en-US" spc="-100" dirty="0" err="1">
                <a:solidFill>
                  <a:srgbClr val="C2C2C2"/>
                </a:solidFill>
                <a:latin typeface="Pretendard Medium"/>
              </a:rPr>
              <a:t>품종별</a:t>
            </a:r>
            <a:r>
              <a:rPr lang="en-US" altLang="ko-KR" spc="-100" dirty="0">
                <a:solidFill>
                  <a:srgbClr val="C2C2C2"/>
                </a:solidFill>
                <a:latin typeface="Pretendard Medium"/>
              </a:rPr>
              <a:t>_</a:t>
            </a:r>
            <a:r>
              <a:rPr lang="ko-KR" altLang="en-US" spc="-100" dirty="0">
                <a:solidFill>
                  <a:srgbClr val="C2C2C2"/>
                </a:solidFill>
                <a:latin typeface="Pretendard Medium"/>
              </a:rPr>
              <a:t>통계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.xlsx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14200" y="3479800"/>
            <a:ext cx="383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endParaRPr lang="ko-KR" sz="2500" b="0" i="0" u="none" strike="noStrike" spc="-1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77600" y="4406900"/>
            <a:ext cx="4902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B13809-3900-4A0D-94EA-167D90DA1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78" y="3218771"/>
            <a:ext cx="2381582" cy="44830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D9F24D-FA66-42A0-A844-0AF7F5E17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437" y="3218770"/>
            <a:ext cx="4715533" cy="44830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69A7D9-5B72-4D00-93D8-8E2969940797}"/>
              </a:ext>
            </a:extLst>
          </p:cNvPr>
          <p:cNvSpPr txBox="1"/>
          <p:nvPr/>
        </p:nvSpPr>
        <p:spPr>
          <a:xfrm>
            <a:off x="12922297" y="3218770"/>
            <a:ext cx="3206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난류성 어종인 멸치의 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2014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년 부터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2023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년까지의 어획량 데이터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CF93E1D-EA0D-46DE-87AC-A38EF92E0D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970" y="3225058"/>
            <a:ext cx="2372056" cy="44830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36600" y="12573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1. </a:t>
            </a:r>
            <a:r>
              <a:rPr lang="ko-KR" sz="2500" b="1" i="0" u="sng" strike="noStrike" spc="-100" dirty="0">
                <a:solidFill>
                  <a:srgbClr val="91C9E3"/>
                </a:solidFill>
                <a:ea typeface="Pretendard Medium"/>
              </a:rPr>
              <a:t>연도별</a:t>
            </a: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  <a:ea typeface="Pretendard Medium"/>
              </a:rPr>
              <a:t>평균 수온</a:t>
            </a:r>
            <a:endParaRPr lang="ko-KR" sz="2500" b="1" i="0" u="sng" strike="noStrike" spc="-100" dirty="0">
              <a:solidFill>
                <a:srgbClr val="91C9E3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원인 분석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96100" y="7950200"/>
            <a:ext cx="100711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수온은 대체로 오르는 추세를 보인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다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.  </a:t>
            </a: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2016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년과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2021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년은 변화량이 크다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 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5FD044-4C9F-47DA-B32F-CAEED8612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62" y="1800194"/>
            <a:ext cx="8097380" cy="5829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3335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평균 수온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2.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ko-KR" sz="2500" b="1" i="0" u="sng" strike="noStrike" spc="-100" dirty="0">
              <a:solidFill>
                <a:srgbClr val="91C9E3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원인 분석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10500" y="7302500"/>
            <a:ext cx="8089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난류성 어종인 멸치가 수온 상승에 따라 어획량이 증가할 것으로 예상 했으나 추이를 보면 오히려 감소하는 모습이다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.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  </a:t>
            </a: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  <a:ea typeface="Pretendard Bold"/>
              </a:rPr>
              <a:t>이러한 추이가 나타나는 원인 파악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9E8505-AD11-4087-AD1E-1964B5669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562100"/>
            <a:ext cx="8259328" cy="5740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62000" y="10541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수온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</a:rPr>
              <a:t>원인 분석</a:t>
            </a:r>
            <a:endParaRPr lang="ko-KR" sz="2500" b="1" i="0" u="sng" strike="noStrike" spc="-100" dirty="0">
              <a:solidFill>
                <a:srgbClr val="91C9E3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5200" y="7061200"/>
            <a:ext cx="51308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원인 </a:t>
            </a:r>
            <a:r>
              <a:rPr lang="en-US" altLang="ko-KR" sz="2500" spc="-100" dirty="0">
                <a:solidFill>
                  <a:srgbClr val="3D3D3D"/>
                </a:solidFill>
                <a:ea typeface="Pretendard Bold"/>
              </a:rPr>
              <a:t>1. </a:t>
            </a: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수온 상승으로 인한 정어리 유입</a:t>
            </a: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67600" y="7232650"/>
            <a:ext cx="8661400" cy="159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 상승에 따라 멸치의 치어를 먹이로 삼는 정어리 개체 수가 증가하면서 멸치의 어획량이 감소하는 요인으로 작용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9DE6FE-02A8-4781-B785-D0507AF21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492250"/>
            <a:ext cx="8268854" cy="5499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33400" y="1081103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수온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</a:rPr>
              <a:t>원인 분석</a:t>
            </a:r>
            <a:endParaRPr lang="ko-KR" sz="2500" b="1" i="0" u="sng" strike="noStrike" spc="-100" dirty="0">
              <a:solidFill>
                <a:srgbClr val="91C9E3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5200" y="7061200"/>
            <a:ext cx="51308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ea typeface="Pretendard Bold"/>
              </a:rPr>
              <a:t>관련 기사</a:t>
            </a: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859700-8505-4BF7-9FA1-496E373E3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16" y="1154443"/>
            <a:ext cx="9664684" cy="2465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DF7A9B-56B3-4D77-BAC6-FB56D85A2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4088860"/>
            <a:ext cx="10096493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57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3335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평균 수온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spc="-100" dirty="0">
                <a:solidFill>
                  <a:srgbClr val="787878"/>
                </a:solidFill>
                <a:latin typeface="Pretendard Medium"/>
              </a:rPr>
              <a:t>2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en-US" altLang="ko-KR" sz="2500" spc="-100" dirty="0">
              <a:solidFill>
                <a:srgbClr val="787878"/>
              </a:solidFill>
              <a:latin typeface="Pretendard Medium"/>
              <a:ea typeface="Pretendard Medium"/>
            </a:endParaRPr>
          </a:p>
          <a:p>
            <a:pPr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</a:rPr>
              <a:t>원인 분석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10500" y="7302500"/>
            <a:ext cx="8089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10390"/>
              </a:lnSpc>
              <a:buFont typeface="Wingdings" panose="05000000000000000000" pitchFamily="2" charset="2"/>
              <a:buChar char="Ø"/>
            </a:pPr>
            <a:r>
              <a:rPr lang="en-US" altLang="ko-KR" sz="2500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수온이 급격히 상승한 시기와 어획량이 크게 감소한 시기가 일치</a:t>
            </a:r>
            <a:endParaRPr lang="en-US" altLang="ko-KR" sz="2500" spc="-100" dirty="0">
              <a:solidFill>
                <a:srgbClr val="3D3D3D"/>
              </a:solidFill>
              <a:latin typeface="Pretendard Bold"/>
              <a:ea typeface="Pretendard Bold"/>
            </a:endParaRPr>
          </a:p>
          <a:p>
            <a:pPr marL="342900" lvl="0" indent="-342900" algn="l">
              <a:lnSpc>
                <a:spcPct val="110390"/>
              </a:lnSpc>
              <a:buFont typeface="Wingdings" panose="05000000000000000000" pitchFamily="2" charset="2"/>
              <a:buChar char="Ø"/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2016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년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, 2021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년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6CD11F-1140-4445-9141-B7BC94DD2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33500"/>
            <a:ext cx="4838698" cy="55598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F90997-1AB7-4033-9FF6-CDE90327C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7" y="1333500"/>
            <a:ext cx="4825997" cy="55836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9576F6-A01F-4E5A-8AB8-F50921CA6237}"/>
              </a:ext>
            </a:extLst>
          </p:cNvPr>
          <p:cNvSpPr txBox="1"/>
          <p:nvPr/>
        </p:nvSpPr>
        <p:spPr>
          <a:xfrm>
            <a:off x="1219200" y="7962900"/>
            <a:ext cx="4273927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0390"/>
              </a:lnSpc>
            </a:pPr>
            <a:r>
              <a:rPr lang="ko-KR" altLang="en-US" sz="2400" spc="-100" dirty="0">
                <a:solidFill>
                  <a:srgbClr val="3D3D3D"/>
                </a:solidFill>
                <a:ea typeface="Pretendard Bold"/>
              </a:rPr>
              <a:t>원인 </a:t>
            </a:r>
            <a:r>
              <a:rPr lang="en-US" altLang="ko-KR" sz="2400" spc="-100" dirty="0">
                <a:solidFill>
                  <a:srgbClr val="3D3D3D"/>
                </a:solidFill>
                <a:ea typeface="Pretendard Bold"/>
              </a:rPr>
              <a:t>2. </a:t>
            </a:r>
            <a:r>
              <a:rPr lang="ko-KR" altLang="en-US" sz="2400" spc="-100" dirty="0">
                <a:solidFill>
                  <a:srgbClr val="3D3D3D"/>
                </a:solidFill>
                <a:ea typeface="Pretendard Bold"/>
              </a:rPr>
              <a:t>급격한 수온 변화로 인한 폐사</a:t>
            </a:r>
            <a:endParaRPr lang="ko-KR" altLang="ko-KR" sz="2400" spc="-100" dirty="0">
              <a:solidFill>
                <a:srgbClr val="3D3D3D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87287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33400" y="1081103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수온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</a:rPr>
              <a:t>원인 분석</a:t>
            </a:r>
            <a:endParaRPr lang="ko-KR" sz="2500" b="1" i="0" u="sng" strike="noStrike" spc="-100" dirty="0">
              <a:solidFill>
                <a:srgbClr val="91C9E3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5200" y="7061200"/>
            <a:ext cx="51308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500" b="0" i="0" u="none" strike="noStrike" spc="-100" dirty="0">
                <a:solidFill>
                  <a:srgbClr val="3D3D3D"/>
                </a:solidFill>
                <a:ea typeface="Pretendard Bold"/>
              </a:rPr>
              <a:t>원인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3. </a:t>
            </a:r>
            <a:r>
              <a:rPr lang="ko-KR" altLang="en-US" sz="2500" b="0" i="0" u="none" strike="noStrike" spc="-100" dirty="0" err="1">
                <a:solidFill>
                  <a:srgbClr val="3D3D3D"/>
                </a:solidFill>
                <a:ea typeface="Pretendard Bold"/>
              </a:rPr>
              <a:t>총허용</a:t>
            </a:r>
            <a:r>
              <a:rPr lang="ko-KR" altLang="en-US" sz="2500" spc="-100" dirty="0" err="1">
                <a:solidFill>
                  <a:srgbClr val="3D3D3D"/>
                </a:solidFill>
                <a:ea typeface="Pretendard Bold"/>
              </a:rPr>
              <a:t>어획량제도</a:t>
            </a: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 </a:t>
            </a:r>
            <a:r>
              <a:rPr lang="en-US" altLang="ko-KR" sz="2500" spc="-100" dirty="0">
                <a:solidFill>
                  <a:srgbClr val="3D3D3D"/>
                </a:solidFill>
                <a:ea typeface="Pretendard Bold"/>
              </a:rPr>
              <a:t>(TAC)</a:t>
            </a: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2C7598-FD13-4CE8-A77C-656018225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1" y="584200"/>
            <a:ext cx="10552073" cy="26080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555232-070B-44D8-9927-8AF3814BD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717" y="3281121"/>
            <a:ext cx="10440857" cy="27005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5A017B-05F2-497D-B8DF-EA701D228E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50" y="6033240"/>
            <a:ext cx="1049412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7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543800" y="5156200"/>
            <a:ext cx="6794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5200" y="1739900"/>
            <a:ext cx="6096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관련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1800" y="79502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500" b="0" i="0" u="none" strike="noStrike" spc="-100" dirty="0">
                <a:solidFill>
                  <a:srgbClr val="91C9E3"/>
                </a:solidFill>
                <a:ea typeface="Pretendard Bold"/>
              </a:rPr>
              <a:t>출처</a:t>
            </a:r>
            <a:r>
              <a:rPr lang="en-US" sz="2500" b="0" i="0" u="none" strike="noStrike" spc="-100" dirty="0">
                <a:solidFill>
                  <a:srgbClr val="91C9E3"/>
                </a:solidFill>
                <a:latin typeface="Pretendard Bold"/>
              </a:rPr>
              <a:t> : 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ea typeface="Pretendard Bold"/>
              </a:rPr>
              <a:t>기상청 </a:t>
            </a:r>
            <a:r>
              <a:rPr lang="ko-KR" altLang="en-US" sz="2500" b="0" i="0" u="none" strike="noStrike" spc="-100" dirty="0" err="1">
                <a:solidFill>
                  <a:srgbClr val="91C9E3"/>
                </a:solidFill>
                <a:ea typeface="Pretendard Bold"/>
              </a:rPr>
              <a:t>기상자료개방포털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ea typeface="Pretendard Bold"/>
              </a:rPr>
              <a:t> </a:t>
            </a:r>
            <a:r>
              <a:rPr lang="en-US" altLang="ko-KR" sz="2500" b="0" i="0" u="none" strike="noStrike" spc="-100" dirty="0">
                <a:solidFill>
                  <a:srgbClr val="91C9E3"/>
                </a:solidFill>
                <a:ea typeface="Pretendard Bold"/>
              </a:rPr>
              <a:t>(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ea typeface="Pretendard Bold"/>
              </a:rPr>
              <a:t>해양</a:t>
            </a:r>
            <a:r>
              <a:rPr lang="en-US" altLang="ko-KR" sz="2500" b="0" i="0" u="none" strike="noStrike" spc="-100" dirty="0">
                <a:solidFill>
                  <a:srgbClr val="91C9E3"/>
                </a:solidFill>
                <a:ea typeface="Pretendard Bold"/>
              </a:rPr>
              <a:t>)</a:t>
            </a:r>
            <a:endParaRPr lang="ko-KR" sz="2500" b="0" i="0" u="none" strike="noStrike" spc="-1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14600" y="8483600"/>
            <a:ext cx="6235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데이터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파일명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: water_temp_2014.csv ~ water_temp_2023.csv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14200" y="3479800"/>
            <a:ext cx="383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500" b="0" i="0" u="none" strike="noStrike" spc="-100">
                <a:solidFill>
                  <a:srgbClr val="91C9E3"/>
                </a:solidFill>
                <a:ea typeface="Pretendard Bold"/>
              </a:rPr>
              <a:t>컬럼</a:t>
            </a:r>
            <a:r>
              <a:rPr lang="en-US" sz="2500" b="0" i="0" u="none" strike="noStrike" spc="-100">
                <a:solidFill>
                  <a:srgbClr val="91C9E3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91C9E3"/>
                </a:solidFill>
                <a:ea typeface="Pretendard Bold"/>
              </a:rPr>
              <a:t>종류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77600" y="4406900"/>
            <a:ext cx="4902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필요 컬럼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: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일시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,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수온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(°C)</a:t>
            </a: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508A20-133D-47C9-A886-4F9B10AAE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577" y="2812444"/>
            <a:ext cx="7868623" cy="467481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E1D48C-2BDD-44D3-B9C9-805811C3CEEC}"/>
              </a:ext>
            </a:extLst>
          </p:cNvPr>
          <p:cNvSpPr/>
          <p:nvPr/>
        </p:nvSpPr>
        <p:spPr>
          <a:xfrm>
            <a:off x="1855695" y="2812444"/>
            <a:ext cx="901700" cy="476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21EF59-25F9-4579-B762-0E87CAD12DEB}"/>
              </a:ext>
            </a:extLst>
          </p:cNvPr>
          <p:cNvSpPr/>
          <p:nvPr/>
        </p:nvSpPr>
        <p:spPr>
          <a:xfrm>
            <a:off x="5965265" y="2812444"/>
            <a:ext cx="522195" cy="476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40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54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13600" y="16256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38900" y="2616200"/>
            <a:ext cx="5461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0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000" b="0" i="0" u="none" strike="noStrike" spc="-100" dirty="0">
                <a:solidFill>
                  <a:srgbClr val="3D3D3D"/>
                </a:solidFill>
                <a:latin typeface="Pretendard Bold"/>
              </a:rPr>
              <a:t>어획량에 </a:t>
            </a:r>
            <a:r>
              <a:rPr lang="ko-KR" altLang="en-US" sz="2000" spc="-100" dirty="0">
                <a:solidFill>
                  <a:srgbClr val="3D3D3D"/>
                </a:solidFill>
                <a:latin typeface="Pretendard Bold"/>
              </a:rPr>
              <a:t>영향을 주는 것은 수온 변화만이 아니다</a:t>
            </a:r>
            <a:endParaRPr lang="en-US" sz="2000" b="0" i="0" u="none" strike="noStrike" spc="-100" dirty="0">
              <a:solidFill>
                <a:srgbClr val="3D3D3D"/>
              </a:solidFill>
              <a:latin typeface="Pretendard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048A2B-6386-4E55-97D7-57698CABF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14249"/>
            <a:ext cx="10202699" cy="42296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-101600" y="-101600"/>
            <a:ext cx="8001000" cy="560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328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5900" y="6908800"/>
            <a:ext cx="7696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ko-KR" sz="2800" b="0" i="0" u="none" strike="noStrike">
                <a:solidFill>
                  <a:srgbClr val="91C9E3"/>
                </a:solidFill>
                <a:ea typeface="Pretendard Light"/>
              </a:rPr>
              <a:t>수온이</a:t>
            </a:r>
            <a:r>
              <a:rPr lang="en-US" sz="2800" b="0" i="0" u="none" strike="noStrike">
                <a:solidFill>
                  <a:srgbClr val="91C9E3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91C9E3"/>
                </a:solidFill>
                <a:ea typeface="Pretendard Light"/>
              </a:rPr>
              <a:t>올라가면</a:t>
            </a:r>
            <a:r>
              <a:rPr lang="en-US" sz="2800" b="0" i="0" u="none" strike="noStrike">
                <a:solidFill>
                  <a:srgbClr val="91C9E3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91C9E3"/>
                </a:solidFill>
                <a:ea typeface="Pretendard Light"/>
              </a:rPr>
              <a:t>고등어</a:t>
            </a:r>
            <a:r>
              <a:rPr lang="en-US" sz="2800" b="0" i="0" u="none" strike="noStrike">
                <a:solidFill>
                  <a:srgbClr val="91C9E3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91C9E3"/>
                </a:solidFill>
                <a:ea typeface="Pretendard Light"/>
              </a:rPr>
              <a:t>어획량이</a:t>
            </a:r>
            <a:r>
              <a:rPr lang="en-US" sz="2800" b="0" i="0" u="none" strike="noStrike">
                <a:solidFill>
                  <a:srgbClr val="91C9E3"/>
                </a:solidFill>
                <a:latin typeface="Pretendard Light"/>
              </a:rPr>
              <a:t> </a:t>
            </a:r>
            <a:r>
              <a:rPr lang="ko-KR" sz="2800" b="0" i="0" u="none" strike="noStrike">
                <a:solidFill>
                  <a:srgbClr val="91C9E3"/>
                </a:solidFill>
                <a:ea typeface="Pretendard Light"/>
              </a:rPr>
              <a:t>증가할까</a:t>
            </a:r>
            <a:r>
              <a:rPr lang="en-US" sz="2800" b="0" i="0" u="none" strike="noStrike">
                <a:solidFill>
                  <a:srgbClr val="91C9E3"/>
                </a:solidFill>
                <a:latin typeface="Pretendard Light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5000" y="3835400"/>
            <a:ext cx="144780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ko-KR" sz="13900" b="0" i="0" u="none" strike="noStrike" spc="-700">
                <a:solidFill>
                  <a:srgbClr val="91C9E3"/>
                </a:solidFill>
                <a:ea typeface="Pretendard Bold"/>
              </a:rPr>
              <a:t>고등어</a:t>
            </a:r>
            <a:r>
              <a:rPr lang="en-US" sz="13900" b="0" i="0" u="none" strike="noStrike" spc="-700">
                <a:solidFill>
                  <a:srgbClr val="91C9E3"/>
                </a:solidFill>
                <a:latin typeface="Pretendard Bold"/>
              </a:rPr>
              <a:t> </a:t>
            </a:r>
            <a:r>
              <a:rPr lang="ko-KR" sz="13900" b="0" i="0" u="none" strike="noStrike" spc="-700">
                <a:solidFill>
                  <a:srgbClr val="91C9E3"/>
                </a:solidFill>
                <a:ea typeface="Pretendard Bold"/>
              </a:rPr>
              <a:t>어획량</a:t>
            </a:r>
            <a:r>
              <a:rPr lang="en-US" sz="13900" b="0" i="0" u="none" strike="noStrike" spc="-700">
                <a:solidFill>
                  <a:srgbClr val="91C9E3"/>
                </a:solidFill>
                <a:latin typeface="Pretendard Bold"/>
              </a:rPr>
              <a:t> </a:t>
            </a:r>
            <a:r>
              <a:rPr lang="ko-KR" sz="13900" b="0" i="0" u="none" strike="noStrike" spc="-700">
                <a:solidFill>
                  <a:srgbClr val="91C9E3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80000" y="2882900"/>
            <a:ext cx="8140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5500" b="0" i="0" u="none" strike="noStrike" spc="-400">
                <a:solidFill>
                  <a:srgbClr val="3D3D3D"/>
                </a:solidFill>
                <a:latin typeface="Pretendard Light"/>
              </a:rPr>
              <a:t>2014~2023</a:t>
            </a:r>
            <a:r>
              <a:rPr lang="ko-KR" sz="5500" b="0" i="0" u="none" strike="noStrike" spc="-400">
                <a:solidFill>
                  <a:srgbClr val="3D3D3D"/>
                </a:solidFill>
                <a:ea typeface="Pretendard Light"/>
              </a:rPr>
              <a:t>년</a:t>
            </a:r>
            <a:r>
              <a:rPr lang="en-US" sz="5500" b="0" i="0" u="none" strike="noStrike" spc="-400">
                <a:solidFill>
                  <a:srgbClr val="3D3D3D"/>
                </a:solidFill>
                <a:latin typeface="Pretendard Light"/>
              </a:rPr>
              <a:t> </a:t>
            </a:r>
            <a:r>
              <a:rPr lang="ko-KR" sz="5500" b="0" i="0" u="none" strike="noStrike" spc="-400">
                <a:solidFill>
                  <a:srgbClr val="3D3D3D"/>
                </a:solidFill>
                <a:ea typeface="Pretendard Light"/>
              </a:rPr>
              <a:t>수온에</a:t>
            </a:r>
            <a:r>
              <a:rPr lang="en-US" sz="5500" b="0" i="0" u="none" strike="noStrike" spc="-400">
                <a:solidFill>
                  <a:srgbClr val="3D3D3D"/>
                </a:solidFill>
                <a:latin typeface="Pretendard Light"/>
              </a:rPr>
              <a:t> </a:t>
            </a:r>
            <a:r>
              <a:rPr lang="ko-KR" sz="5500" b="0" i="0" u="none" strike="noStrike" spc="-400">
                <a:solidFill>
                  <a:srgbClr val="3D3D3D"/>
                </a:solidFill>
                <a:ea typeface="Pretendard Light"/>
              </a:rPr>
              <a:t>따른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26200" y="495300"/>
            <a:ext cx="543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100">
                <a:solidFill>
                  <a:srgbClr val="91C9E3"/>
                </a:solidFill>
                <a:ea typeface="Pretendard Light"/>
              </a:rPr>
              <a:t>경북대학교</a:t>
            </a: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 KDT 6</a:t>
            </a:r>
            <a:r>
              <a:rPr lang="ko-KR" sz="1800" b="0" i="0" u="none" strike="noStrike" spc="100">
                <a:solidFill>
                  <a:srgbClr val="91C9E3"/>
                </a:solidFill>
                <a:ea typeface="Pretendard Light"/>
              </a:rPr>
              <a:t>기생</a:t>
            </a: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 </a:t>
            </a:r>
            <a:r>
              <a:rPr lang="ko-KR" sz="1800" b="0" i="0" u="none" strike="noStrike" spc="100">
                <a:solidFill>
                  <a:srgbClr val="91C9E3"/>
                </a:solidFill>
                <a:ea typeface="Pretendard Light"/>
              </a:rPr>
              <a:t>안효준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06500" y="5130800"/>
            <a:ext cx="684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100" y="1727200"/>
            <a:ext cx="12700000" cy="6286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300" y="4445000"/>
            <a:ext cx="3670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1.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연도별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수온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변화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수온과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고등어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어획량의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상관관계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고등어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어획량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69200" y="8331200"/>
            <a:ext cx="7010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&gt; 2014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년에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비해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2023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년의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수온이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1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이상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상승하였다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.  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06500" y="5130800"/>
            <a:ext cx="684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0" y="1905000"/>
            <a:ext cx="10312400" cy="60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200" y="2806700"/>
            <a:ext cx="10439400" cy="228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11900" y="6413500"/>
            <a:ext cx="9207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바다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수온이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1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도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상승했다는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말은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핵폭탄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2800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만개의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에너지가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필요하다는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의미이며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지구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환경에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큰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부담이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된다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.</a:t>
            </a: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여기서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수온이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올라가면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난류성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어종인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고등어의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어획량이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증가하지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않았을까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생각하고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수온과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고등어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어획량의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상관관계를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파악하기로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결정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89900" y="5156200"/>
            <a:ext cx="5638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1900" b="0" i="0" u="sng" strike="noStrike" spc="-100">
                <a:solidFill>
                  <a:srgbClr val="3D3D3D"/>
                </a:solidFill>
                <a:ea typeface="Pretendard Regular"/>
              </a:rPr>
              <a:t>출처</a:t>
            </a:r>
            <a:r>
              <a:rPr lang="en-US" sz="1900" b="0" i="0" u="sng" strike="noStrike" spc="-100">
                <a:solidFill>
                  <a:srgbClr val="3D3D3D"/>
                </a:solidFill>
                <a:latin typeface="Pretendard Regular"/>
              </a:rPr>
              <a:t>: https://www.khan.co.kr/article/201008242147555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3300" y="4445000"/>
            <a:ext cx="3670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1.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연도별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수온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변화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수온과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고등어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어획량의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상관관계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고등어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어획량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06500" y="5130800"/>
            <a:ext cx="684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100" y="1917700"/>
            <a:ext cx="8140700" cy="6273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93700" y="3594100"/>
            <a:ext cx="40640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수온이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증가함에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따라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난류성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어종인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고등어의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어획량이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증가할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것으로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생각했지만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큰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상관관계는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발견하지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못하였다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.</a:t>
            </a: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여기서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추가적인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확인을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위해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연도별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고등어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어획량을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확인해보기로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결정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3670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수온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변화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2. </a:t>
            </a:r>
            <a:r>
              <a:rPr lang="ko-KR" sz="2500" b="1" i="0" u="sng" strike="noStrike" spc="-100" dirty="0">
                <a:solidFill>
                  <a:srgbClr val="91C9E3"/>
                </a:solidFill>
                <a:ea typeface="Pretendard Medium"/>
              </a:rPr>
              <a:t>수온과</a:t>
            </a: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 dirty="0">
                <a:solidFill>
                  <a:srgbClr val="91C9E3"/>
                </a:solidFill>
                <a:ea typeface="Pretendard Medium"/>
              </a:rPr>
              <a:t>고등어</a:t>
            </a: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 dirty="0">
                <a:solidFill>
                  <a:srgbClr val="91C9E3"/>
                </a:solidFill>
                <a:ea typeface="Pretendard Medium"/>
              </a:rPr>
              <a:t>어획량의</a:t>
            </a: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 dirty="0">
                <a:solidFill>
                  <a:srgbClr val="91C9E3"/>
                </a:solidFill>
                <a:ea typeface="Pretendard Medium"/>
              </a:rPr>
              <a:t>상관관계</a:t>
            </a: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 dirty="0">
                <a:solidFill>
                  <a:srgbClr val="91C9E3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고등어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어획량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분석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06500" y="5130800"/>
            <a:ext cx="684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300" y="1511300"/>
            <a:ext cx="11010900" cy="5892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300" y="4445000"/>
            <a:ext cx="3670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수온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변화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수온과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고등어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어획량의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상관관계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연도별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고등어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어획량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21400" y="7302500"/>
            <a:ext cx="9829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실제로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연도별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그래프에서도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고등어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어획량이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증가하는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경향은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보이지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않았다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.</a:t>
            </a: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아마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어획량은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수온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뿐만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아니라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중국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어선의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불법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어획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등을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포함한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다양한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요인이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영향을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미치는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것으로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추측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06500" y="5130800"/>
            <a:ext cx="684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300" y="1511300"/>
            <a:ext cx="11010900" cy="5892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300" y="4445000"/>
            <a:ext cx="3670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수온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변화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수온과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고등어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어획량의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상관관계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연도별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고등어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어획량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62700" y="7683500"/>
            <a:ext cx="94996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특이점으로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2018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고등어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어획량이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최고점을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찍었다가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2019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년과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2020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년에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갑자기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급감한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것을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확인했으며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그런지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이유를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찾아보기로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결정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11200" y="12192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06500" y="5130800"/>
            <a:ext cx="684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1473200"/>
            <a:ext cx="11036300" cy="140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00" y="4673600"/>
            <a:ext cx="11036300" cy="299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500" y="7670800"/>
            <a:ext cx="109855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7500" y="2882900"/>
            <a:ext cx="11036300" cy="1270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자료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조사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3300" y="4445000"/>
            <a:ext cx="34417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1. 2018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년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고등어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어획량이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많은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이유</a:t>
            </a: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2. 2019, 2020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년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고등어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어획량이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급감한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이유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69100" y="4241800"/>
            <a:ext cx="7861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1900" b="0" i="0" u="sng" strike="noStrike" spc="-100">
                <a:solidFill>
                  <a:srgbClr val="3D3D3D"/>
                </a:solidFill>
                <a:ea typeface="Pretendard Regular"/>
              </a:rPr>
              <a:t>출처</a:t>
            </a:r>
            <a:r>
              <a:rPr lang="en-US" sz="1900" b="0" i="0" u="sng" strike="noStrike" spc="-100">
                <a:solidFill>
                  <a:srgbClr val="3D3D3D"/>
                </a:solidFill>
                <a:latin typeface="Pretendard Regular"/>
              </a:rPr>
              <a:t>: https://www.busan.com/view/busan/view.php?code=20181204000272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62900" y="8686800"/>
            <a:ext cx="5473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1900" b="0" i="0" u="sng" strike="noStrike" spc="-100">
                <a:solidFill>
                  <a:srgbClr val="3D3D3D"/>
                </a:solidFill>
                <a:ea typeface="Pretendard Regular"/>
              </a:rPr>
              <a:t>출처</a:t>
            </a:r>
            <a:r>
              <a:rPr lang="en-US" sz="1900" b="0" i="0" u="sng" strike="noStrike" spc="-100">
                <a:solidFill>
                  <a:srgbClr val="3D3D3D"/>
                </a:solidFill>
                <a:latin typeface="Pretendard Regular"/>
              </a:rPr>
              <a:t>: https://www.news1.kr/economy/trend/3554533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2192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06500" y="5130800"/>
            <a:ext cx="684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1917700"/>
            <a:ext cx="108204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3467100"/>
            <a:ext cx="10820400" cy="140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4927600"/>
            <a:ext cx="108204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자료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조사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65900" y="6362700"/>
            <a:ext cx="8420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1900" b="0" i="0" u="sng" strike="noStrike" spc="-100">
                <a:solidFill>
                  <a:srgbClr val="3D3D3D"/>
                </a:solidFill>
                <a:ea typeface="Pretendard Regular"/>
              </a:rPr>
              <a:t>출처</a:t>
            </a:r>
            <a:r>
              <a:rPr lang="en-US" sz="1900" b="0" i="0" u="sng" strike="noStrike" spc="-100">
                <a:solidFill>
                  <a:srgbClr val="3D3D3D"/>
                </a:solidFill>
                <a:latin typeface="Pretendard Regular"/>
              </a:rPr>
              <a:t>: https://www.khan.co.kr/economy/economy-general/article/201910211325001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72100" y="7289800"/>
            <a:ext cx="10845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실제로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금어기와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휴어기가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효과적이라는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것으로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나타났다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.</a:t>
            </a: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&gt; 2018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년에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휴어기를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1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개월에서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2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개월로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늘린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결과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전년도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대비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어획량이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87.3%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증가했다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3300" y="4445000"/>
            <a:ext cx="34417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1. 2018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년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고등어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어획량이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많은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이유</a:t>
            </a: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2. 2019, 2020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년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고등어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어획량이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급감한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이유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2192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06500" y="5130800"/>
            <a:ext cx="684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00" y="5740400"/>
            <a:ext cx="10934700" cy="87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6616700"/>
            <a:ext cx="10934700" cy="39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300" y="7010400"/>
            <a:ext cx="109347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8300" y="1397000"/>
            <a:ext cx="10934700" cy="246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0" y="3860800"/>
            <a:ext cx="10909300" cy="1587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자료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조사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88100" y="7442200"/>
            <a:ext cx="8420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1900" b="0" i="0" u="sng" strike="noStrike" spc="-100">
                <a:solidFill>
                  <a:srgbClr val="3D3D3D"/>
                </a:solidFill>
                <a:ea typeface="Pretendard Regular"/>
              </a:rPr>
              <a:t>출처</a:t>
            </a:r>
            <a:r>
              <a:rPr lang="en-US" sz="1900" b="0" i="0" u="sng" strike="noStrike" spc="-100">
                <a:solidFill>
                  <a:srgbClr val="3D3D3D"/>
                </a:solidFill>
                <a:latin typeface="Pretendard Regular"/>
              </a:rPr>
              <a:t>: https://kid.chosun.com/site/data/html_dir/2021/05/06/2021050602315.html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48300" y="7950200"/>
            <a:ext cx="10972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휴어기를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2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개월에서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3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개월로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늘리면서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조업이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이뤄지지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못해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어획량이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감소하였다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.</a:t>
            </a: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휴어기를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적당히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늘리면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도움이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되지만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너무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많이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늘리게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되면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오히려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독이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된다는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것을</a:t>
            </a:r>
            <a:r>
              <a:rPr lang="en-US" sz="25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3D3D3D"/>
                </a:solidFill>
                <a:ea typeface="Pretendard Bold"/>
              </a:rPr>
              <a:t>느낌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300" y="4445000"/>
            <a:ext cx="34417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1. 2018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년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고등어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어획량이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많은</a:t>
            </a:r>
            <a:r>
              <a:rPr lang="en-US" sz="2500" b="0" i="0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787878"/>
                </a:solidFill>
                <a:ea typeface="Pretendard Medium"/>
              </a:rPr>
              <a:t>이유</a:t>
            </a: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2. 2019, 2020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년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고등어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어획량이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급감한</a:t>
            </a:r>
            <a:r>
              <a:rPr lang="en-US" sz="2500" b="1" i="0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1" i="0" u="sng" strike="noStrike" spc="-100">
                <a:solidFill>
                  <a:srgbClr val="91C9E3"/>
                </a:solidFill>
                <a:ea typeface="Pretendard Medium"/>
              </a:rPr>
              <a:t>이유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88100" y="5397500"/>
            <a:ext cx="8420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1900" b="0" i="0" u="sng" strike="noStrike" spc="-100">
                <a:solidFill>
                  <a:srgbClr val="3D3D3D"/>
                </a:solidFill>
                <a:ea typeface="Pretendard Regular"/>
              </a:rPr>
              <a:t>출처</a:t>
            </a:r>
            <a:r>
              <a:rPr lang="en-US" sz="1900" b="0" i="0" u="sng" strike="noStrike" spc="-100">
                <a:solidFill>
                  <a:srgbClr val="3D3D3D"/>
                </a:solidFill>
                <a:latin typeface="Pretendard Regular"/>
              </a:rPr>
              <a:t>: https://www.donga.com/news/Economy/article/all/20190904/97275210/9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2573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543800" y="5156200"/>
            <a:ext cx="6794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5200" y="1739900"/>
            <a:ext cx="6096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관련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95600" y="7950200"/>
            <a:ext cx="5168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출처</a:t>
            </a:r>
            <a:r>
              <a:rPr lang="en-US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 :  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통계청 </a:t>
            </a:r>
            <a:r>
              <a:rPr lang="en-US" altLang="ko-KR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어업생산동향조사</a:t>
            </a:r>
            <a:r>
              <a:rPr lang="en-US" altLang="ko-KR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en-US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endParaRPr lang="ko-KR" sz="2500" b="0" i="0" u="none" strike="noStrike" spc="-100" dirty="0">
              <a:solidFill>
                <a:srgbClr val="91C9E3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84500" y="8547100"/>
            <a:ext cx="461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데이터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파일명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: </a:t>
            </a:r>
            <a:r>
              <a:rPr lang="ko-KR" altLang="en-US" sz="1800" b="0" i="0" u="none" strike="noStrike" spc="-100" dirty="0" err="1">
                <a:solidFill>
                  <a:srgbClr val="C2C2C2"/>
                </a:solidFill>
                <a:latin typeface="Pretendard Medium"/>
              </a:rPr>
              <a:t>어업별</a:t>
            </a:r>
            <a:r>
              <a:rPr lang="en-US" altLang="ko-KR" sz="1800" b="0" i="0" u="none" strike="noStrike" spc="-100" dirty="0">
                <a:solidFill>
                  <a:srgbClr val="C2C2C2"/>
                </a:solidFill>
                <a:latin typeface="Pretendard Medium"/>
              </a:rPr>
              <a:t>_</a:t>
            </a:r>
            <a:r>
              <a:rPr lang="ko-KR" altLang="en-US" sz="1800" b="0" i="0" u="none" strike="noStrike" spc="-100" dirty="0" err="1">
                <a:solidFill>
                  <a:srgbClr val="C2C2C2"/>
                </a:solidFill>
                <a:latin typeface="Pretendard Medium"/>
              </a:rPr>
              <a:t>품종별</a:t>
            </a:r>
            <a:r>
              <a:rPr lang="en-US" altLang="ko-KR" sz="1800" b="0" i="0" u="none" strike="noStrike" spc="-100" dirty="0">
                <a:solidFill>
                  <a:srgbClr val="C2C2C2"/>
                </a:solidFill>
                <a:latin typeface="Pretendard Medium"/>
              </a:rPr>
              <a:t>_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통계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.xlsx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14200" y="3479800"/>
            <a:ext cx="383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500" b="0" i="0" u="none" strike="noStrike" spc="-100">
                <a:solidFill>
                  <a:srgbClr val="91C9E3"/>
                </a:solidFill>
                <a:ea typeface="Pretendard Bold"/>
              </a:rPr>
              <a:t>컬럼</a:t>
            </a:r>
            <a:r>
              <a:rPr lang="en-US" sz="2500" b="0" i="0" u="none" strike="noStrike" spc="-100">
                <a:solidFill>
                  <a:srgbClr val="91C9E3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91C9E3"/>
                </a:solidFill>
                <a:ea typeface="Pretendard Bold"/>
              </a:rPr>
              <a:t>종류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77600" y="4406900"/>
            <a:ext cx="4902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필요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ea typeface="Pretendard Bold"/>
              </a:rPr>
              <a:t>컬럼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: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시점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,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꽁치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 (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생산량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계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)</a:t>
            </a:r>
            <a:endParaRPr lang="ko-KR" alt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329AD2-39F4-4231-B3EE-EF25AE3AE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493" y="2768184"/>
            <a:ext cx="7392113" cy="47887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E8567E-1A22-4169-B5D3-FC2B3FE58816}"/>
              </a:ext>
            </a:extLst>
          </p:cNvPr>
          <p:cNvSpPr/>
          <p:nvPr/>
        </p:nvSpPr>
        <p:spPr>
          <a:xfrm>
            <a:off x="1676400" y="2857500"/>
            <a:ext cx="1130300" cy="4788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304818-485B-4673-A08E-97F55BE00CC7}"/>
              </a:ext>
            </a:extLst>
          </p:cNvPr>
          <p:cNvSpPr/>
          <p:nvPr/>
        </p:nvSpPr>
        <p:spPr>
          <a:xfrm>
            <a:off x="6830360" y="2857500"/>
            <a:ext cx="1130300" cy="4788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86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74700" y="1206500"/>
            <a:ext cx="16840200" cy="754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100" y="2882900"/>
            <a:ext cx="111125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700" y="4457700"/>
            <a:ext cx="61722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4394200"/>
            <a:ext cx="61722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5664200"/>
            <a:ext cx="6172200" cy="229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700" y="5664200"/>
            <a:ext cx="6172200" cy="2171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13600" y="16256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13400" y="2527300"/>
            <a:ext cx="711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000" b="0" i="0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000" b="0" i="0" u="none" strike="noStrike" spc="-100">
                <a:solidFill>
                  <a:srgbClr val="3D3D3D"/>
                </a:solidFill>
                <a:ea typeface="Pretendard Bold"/>
              </a:rPr>
              <a:t>고등어</a:t>
            </a:r>
            <a:r>
              <a:rPr lang="en-US" sz="20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0" i="0" u="none" strike="noStrike" spc="-100">
                <a:solidFill>
                  <a:srgbClr val="3D3D3D"/>
                </a:solidFill>
                <a:ea typeface="Pretendard Bold"/>
              </a:rPr>
              <a:t>어획량은</a:t>
            </a:r>
            <a:r>
              <a:rPr lang="en-US" sz="20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0" i="0" u="none" strike="noStrike" spc="-100">
                <a:solidFill>
                  <a:srgbClr val="3D3D3D"/>
                </a:solidFill>
                <a:ea typeface="Pretendard Bold"/>
              </a:rPr>
              <a:t>수온</a:t>
            </a:r>
            <a:r>
              <a:rPr lang="en-US" sz="20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0" i="0" u="none" strike="noStrike" spc="-100">
                <a:solidFill>
                  <a:srgbClr val="3D3D3D"/>
                </a:solidFill>
                <a:ea typeface="Pretendard Bold"/>
              </a:rPr>
              <a:t>외의</a:t>
            </a:r>
            <a:r>
              <a:rPr lang="en-US" sz="20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0" i="0" u="none" strike="noStrike" spc="-100">
                <a:solidFill>
                  <a:srgbClr val="3D3D3D"/>
                </a:solidFill>
                <a:ea typeface="Pretendard Bold"/>
              </a:rPr>
              <a:t>다양한</a:t>
            </a:r>
            <a:r>
              <a:rPr lang="en-US" sz="20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0" i="0" u="none" strike="noStrike" spc="-100">
                <a:solidFill>
                  <a:srgbClr val="3D3D3D"/>
                </a:solidFill>
                <a:ea typeface="Pretendard Bold"/>
              </a:rPr>
              <a:t>요인이</a:t>
            </a:r>
            <a:r>
              <a:rPr lang="en-US" sz="20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0" i="0" u="none" strike="noStrike" spc="-100">
                <a:solidFill>
                  <a:srgbClr val="3D3D3D"/>
                </a:solidFill>
                <a:ea typeface="Pretendard Bold"/>
              </a:rPr>
              <a:t>복합적으로</a:t>
            </a:r>
            <a:r>
              <a:rPr lang="en-US" sz="20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0" i="0" u="none" strike="noStrike" spc="-100">
                <a:solidFill>
                  <a:srgbClr val="3D3D3D"/>
                </a:solidFill>
                <a:ea typeface="Pretendard Bold"/>
              </a:rPr>
              <a:t>작용하여</a:t>
            </a:r>
            <a:r>
              <a:rPr lang="en-US" sz="2000" b="0" i="0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0" i="0" u="none" strike="noStrike" spc="-100">
                <a:solidFill>
                  <a:srgbClr val="3D3D3D"/>
                </a:solidFill>
                <a:ea typeface="Pretendard Bold"/>
              </a:rPr>
              <a:t>결정된다</a:t>
            </a:r>
            <a:r>
              <a:rPr lang="en-US" sz="2000" b="0" i="0" u="none" strike="noStrike" spc="-100">
                <a:solidFill>
                  <a:srgbClr val="3D3D3D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50000" y="8204200"/>
            <a:ext cx="5740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1900" b="0" i="0" u="sng" strike="noStrike" spc="-100">
                <a:solidFill>
                  <a:srgbClr val="3D3D3D"/>
                </a:solidFill>
                <a:ea typeface="Pretendard Regular"/>
              </a:rPr>
              <a:t>출처</a:t>
            </a:r>
            <a:r>
              <a:rPr lang="en-US" sz="1900" b="0" i="0" u="sng" strike="noStrike" spc="-100">
                <a:solidFill>
                  <a:srgbClr val="3D3D3D"/>
                </a:solidFill>
                <a:latin typeface="Pretendard Regular"/>
              </a:rPr>
              <a:t>: https://blog.naver.com/greenstartkr/221818015475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54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13600" y="1519486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종합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정리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4500" y="5092700"/>
            <a:ext cx="14859000" cy="363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처음에는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수온에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따라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고등어의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어획량이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증가할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것으로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생각하여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분석을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진행하였지만</a:t>
            </a:r>
            <a:r>
              <a:rPr lang="ko-KR" altLang="en-US" sz="3000" b="0" i="0" u="none" strike="noStrike" spc="-200" dirty="0">
                <a:solidFill>
                  <a:srgbClr val="3D3D3D"/>
                </a:solidFill>
                <a:ea typeface="Pretendard Bold"/>
              </a:rPr>
              <a:t> 우리나라의 어획량 데이터를 수집하는 것이 많이 어려웠고</a:t>
            </a:r>
            <a:r>
              <a:rPr lang="en-US" alt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,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생각보다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어획량이라는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것은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다양한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요인들이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복합적으로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작용한다는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것을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 err="1">
                <a:solidFill>
                  <a:srgbClr val="3D3D3D"/>
                </a:solidFill>
                <a:ea typeface="Pretendard Bold"/>
              </a:rPr>
              <a:t>깨</a:t>
            </a:r>
            <a:r>
              <a:rPr lang="ko-KR" altLang="en-US" sz="3000" b="0" i="0" u="none" strike="noStrike" spc="-200" dirty="0" err="1">
                <a:solidFill>
                  <a:srgbClr val="3D3D3D"/>
                </a:solidFill>
                <a:ea typeface="Pretendard Bold"/>
              </a:rPr>
              <a:t>달</a:t>
            </a:r>
            <a:r>
              <a:rPr lang="ko-KR" sz="3000" b="0" i="0" u="none" strike="noStrike" spc="-200" dirty="0" err="1">
                <a:solidFill>
                  <a:srgbClr val="3D3D3D"/>
                </a:solidFill>
                <a:ea typeface="Pretendard Bold"/>
              </a:rPr>
              <a:t>았다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.</a:t>
            </a:r>
          </a:p>
          <a:p>
            <a:pPr lvl="0" algn="l">
              <a:lnSpc>
                <a:spcPct val="110390"/>
              </a:lnSpc>
            </a:pPr>
            <a:endParaRPr lang="en-US" sz="3000" b="0" i="0" u="none" strike="noStrike" spc="-200" dirty="0">
              <a:solidFill>
                <a:srgbClr val="3D3D3D"/>
              </a:solidFill>
              <a:latin typeface="Pretendard Bold"/>
            </a:endParaRPr>
          </a:p>
          <a:p>
            <a:pPr lvl="0" algn="l">
              <a:lnSpc>
                <a:spcPct val="110390"/>
              </a:lnSpc>
            </a:pP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하지만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지구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온난화라는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기후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변화에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의해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한파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태풍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집중호우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가뭄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등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기상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이변이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많이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발생한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것은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명백한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사실이며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어획량에도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많은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영향을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끼칠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것이다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.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따라서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전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세계는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탄소중립을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실천하고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지구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온난화를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해결하기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위해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노력해야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할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3000" b="0" i="0" u="none" strike="noStrike" spc="-200" dirty="0">
                <a:solidFill>
                  <a:srgbClr val="3D3D3D"/>
                </a:solidFill>
                <a:ea typeface="Pretendard Bold"/>
              </a:rPr>
              <a:t>것이다</a:t>
            </a:r>
            <a:r>
              <a:rPr lang="en-US" sz="3000" b="0" i="0" u="none" strike="noStrike" spc="-200" dirty="0">
                <a:solidFill>
                  <a:srgbClr val="3D3D3D"/>
                </a:solidFill>
                <a:latin typeface="Pretendard Bold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09DD42-AE26-7541-A1DE-5F6232741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408486"/>
            <a:ext cx="9906000" cy="2207964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AEC99977-6721-0F4D-B610-CA72C6BEEF0D}"/>
              </a:ext>
            </a:extLst>
          </p:cNvPr>
          <p:cNvSpPr txBox="1"/>
          <p:nvPr/>
        </p:nvSpPr>
        <p:spPr>
          <a:xfrm>
            <a:off x="5918200" y="4616450"/>
            <a:ext cx="6451600" cy="374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1900" b="0" i="0" u="sng" strike="noStrike" spc="-100" dirty="0">
                <a:solidFill>
                  <a:srgbClr val="3D3D3D"/>
                </a:solidFill>
                <a:ea typeface="Pretendard Regular"/>
              </a:rPr>
              <a:t>출처</a:t>
            </a:r>
            <a:r>
              <a:rPr lang="en-US" sz="1900" b="0" i="0" u="sng" strike="noStrike" spc="-100" dirty="0">
                <a:solidFill>
                  <a:srgbClr val="3D3D3D"/>
                </a:solidFill>
                <a:latin typeface="Pretendard Regular"/>
              </a:rPr>
              <a:t>: https://</a:t>
            </a:r>
            <a:r>
              <a:rPr lang="en-US" sz="1900" b="0" i="0" u="sng" strike="noStrike" spc="-100" dirty="0" err="1">
                <a:solidFill>
                  <a:srgbClr val="3D3D3D"/>
                </a:solidFill>
                <a:latin typeface="Pretendard Regular"/>
              </a:rPr>
              <a:t>www.hdhy.co.kr</a:t>
            </a:r>
            <a:r>
              <a:rPr lang="en-US" sz="1900" b="0" i="0" u="sng" strike="noStrike" spc="-100" dirty="0">
                <a:solidFill>
                  <a:srgbClr val="3D3D3D"/>
                </a:solidFill>
                <a:latin typeface="Pretendard Regular"/>
              </a:rPr>
              <a:t>/news/</a:t>
            </a:r>
            <a:r>
              <a:rPr lang="en-US" sz="1900" b="0" i="0" u="sng" strike="noStrike" spc="-100" dirty="0" err="1">
                <a:solidFill>
                  <a:srgbClr val="3D3D3D"/>
                </a:solidFill>
                <a:latin typeface="Pretendard Regular"/>
              </a:rPr>
              <a:t>articleView.html?idxno</a:t>
            </a:r>
            <a:r>
              <a:rPr lang="en-US" sz="1900" b="0" i="0" u="sng" strike="noStrike" spc="-100" dirty="0">
                <a:solidFill>
                  <a:srgbClr val="3D3D3D"/>
                </a:solidFill>
                <a:latin typeface="Pretendard Regular"/>
              </a:rPr>
              <a:t>=15429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0375900" y="-114300"/>
            <a:ext cx="8001000" cy="560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26200" y="6845300"/>
            <a:ext cx="5435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91C9E3"/>
                </a:solidFill>
                <a:latin typeface="Pretendard Light"/>
              </a:rPr>
              <a:t> both long and short articles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40200" y="3530600"/>
            <a:ext cx="10007600" cy="304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ko-KR" sz="17200" b="0" i="0" u="none" strike="noStrike" spc="-900">
                <a:solidFill>
                  <a:srgbClr val="91C9E3"/>
                </a:solidFill>
                <a:ea typeface="Pretendard Bold"/>
              </a:rPr>
              <a:t>감사합니다</a:t>
            </a:r>
            <a:r>
              <a:rPr lang="en-US" sz="17200" b="0" i="0" u="none" strike="noStrike" spc="-900">
                <a:solidFill>
                  <a:srgbClr val="91C9E3"/>
                </a:solidFill>
                <a:latin typeface="Pretendard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262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28321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수온과 오징어 어획량의 관계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676400" y="8022354"/>
            <a:ext cx="1554480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2500"/>
              <a:buFont typeface="Noto Sans Symbols"/>
              <a:buChar char="⮚"/>
            </a:pPr>
            <a:r>
              <a:rPr lang="ko-KR" sz="2500" b="0" i="0" u="none" strike="noStrike" cap="non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&gt; 수온과 오징어 어획량 간에 큰 상관관계가 존재하지 않았다</a:t>
            </a:r>
            <a:endParaRPr sz="2500" b="0" i="0" u="none" strike="noStrike" cap="non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2500"/>
              <a:buFont typeface="Noto Sans Symbols"/>
              <a:buChar char="⮚"/>
            </a:pPr>
            <a:r>
              <a:rPr lang="ko-KR" sz="2500" b="0" i="0" u="none" strike="noStrike" cap="non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&gt; 하지만, 수온이 일정 이상 올라가면 오징어 수확량이 크게 줄어든 것을 확일 할 수 있다</a:t>
            </a:r>
            <a:endParaRPr sz="2500" b="0" i="0" u="none" strike="noStrike" cap="non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6">
            <a:alphaModFix/>
          </a:blip>
          <a:srcRect l="5859" t="7407" r="9722" b="5786"/>
          <a:stretch/>
        </p:blipFill>
        <p:spPr>
          <a:xfrm>
            <a:off x="1041070" y="1401046"/>
            <a:ext cx="8319159" cy="641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7">
            <a:alphaModFix/>
          </a:blip>
          <a:srcRect l="586" t="12153" r="9570" b="-694"/>
          <a:stretch/>
        </p:blipFill>
        <p:spPr>
          <a:xfrm>
            <a:off x="9360229" y="1463157"/>
            <a:ext cx="8240642" cy="649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594044" y="1517096"/>
            <a:ext cx="676369" cy="25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28321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736600" y="7123909"/>
            <a:ext cx="167132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=&gt; 수온이 20도 이상이 되면 오징어의 적정 서식 수온에서 벗어나게 된다  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914400" y="6323809"/>
            <a:ext cx="91313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출처: 세계일보 (https://www.segye.com/newsView/20231206519072)</a:t>
            </a: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0600" y="1243814"/>
            <a:ext cx="14091549" cy="567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수온과 오징어 어획량의 관계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28321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수온과 오징어 어획량의 변화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1076" y="1554266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28863" y="147546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92600" y="1507147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62356" y="1507147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53756" y="147546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17802" y="4124211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07917" y="416622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13469" y="3967637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968562" y="3872124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410503" y="3831207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55397" y="670150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153469" y="6729372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428863" y="2462803"/>
            <a:ext cx="9354273" cy="4773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28321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수온과 오징어 어획량의 변화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095" y="1727200"/>
            <a:ext cx="5930900" cy="597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22138" y="1799873"/>
            <a:ext cx="5852172" cy="615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90305" y="1799874"/>
            <a:ext cx="5257800" cy="615466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761354" y="7981142"/>
            <a:ext cx="167132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=&gt;  수온이 지속적으로 상승함에 따라 오징어 어획량이 감소한 것으로 보인다</a:t>
            </a:r>
            <a:endParaRPr sz="45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28321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5000"/>
              <a:buFont typeface="Calibri"/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수온과 오징어 어획량의 변화 + 특이점</a:t>
            </a:r>
            <a:endParaRPr/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5017" y="1206335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5017" y="5332721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18306" y="1790700"/>
            <a:ext cx="941713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67600" y="4301143"/>
            <a:ext cx="6629400" cy="471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 rot="-866695">
            <a:off x="1879058" y="3622869"/>
            <a:ext cx="13011469" cy="26628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5000"/>
              <a:buFont typeface="Calibri"/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개체 수에 변화가 있을까?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2159</Words>
  <Application>Microsoft Macintosh PowerPoint</Application>
  <PresentationFormat>사용자 지정</PresentationFormat>
  <Paragraphs>305</Paragraphs>
  <Slides>42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Pretendard Medium</vt:lpstr>
      <vt:lpstr>Pretendard Light</vt:lpstr>
      <vt:lpstr>Gowun Batang</vt:lpstr>
      <vt:lpstr>Calibri</vt:lpstr>
      <vt:lpstr>Noto Sans</vt:lpstr>
      <vt:lpstr>Arial</vt:lpstr>
      <vt:lpstr>Pretendard Regular</vt:lpstr>
      <vt:lpstr>Wingdings</vt:lpstr>
      <vt:lpstr>Pretendard Bold</vt:lpstr>
      <vt:lpstr>맑은 고딕</vt:lpstr>
      <vt:lpstr>Noto Sans Symbols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안효준</cp:lastModifiedBy>
  <cp:revision>6</cp:revision>
  <dcterms:created xsi:type="dcterms:W3CDTF">2006-08-16T00:00:00Z</dcterms:created>
  <dcterms:modified xsi:type="dcterms:W3CDTF">2024-08-01T02:33:58Z</dcterms:modified>
</cp:coreProperties>
</file>